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301" r:id="rId4"/>
    <p:sldId id="304" r:id="rId5"/>
    <p:sldId id="305" r:id="rId6"/>
    <p:sldId id="302" r:id="rId7"/>
    <p:sldId id="297" r:id="rId8"/>
    <p:sldId id="291" r:id="rId9"/>
    <p:sldId id="298" r:id="rId10"/>
    <p:sldId id="293" r:id="rId11"/>
    <p:sldId id="294" r:id="rId12"/>
    <p:sldId id="295" r:id="rId13"/>
    <p:sldId id="299" r:id="rId14"/>
    <p:sldId id="300" r:id="rId15"/>
    <p:sldId id="272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5" userDrawn="1">
          <p15:clr>
            <a:srgbClr val="A4A3A4"/>
          </p15:clr>
        </p15:guide>
        <p15:guide id="4" pos="7605" userDrawn="1">
          <p15:clr>
            <a:srgbClr val="A4A3A4"/>
          </p15:clr>
        </p15:guide>
        <p15:guide id="5" orient="horz" pos="4247" userDrawn="1">
          <p15:clr>
            <a:srgbClr val="A4A3A4"/>
          </p15:clr>
        </p15:guide>
        <p15:guide id="6" orient="horz" pos="73" userDrawn="1">
          <p15:clr>
            <a:srgbClr val="A4A3A4"/>
          </p15:clr>
        </p15:guide>
        <p15:guide id="7" pos="756" userDrawn="1">
          <p15:clr>
            <a:srgbClr val="A4A3A4"/>
          </p15:clr>
        </p15:guide>
        <p15:guide id="8" pos="6924" userDrawn="1">
          <p15:clr>
            <a:srgbClr val="A4A3A4"/>
          </p15:clr>
        </p15:guide>
        <p15:guide id="9" orient="horz" pos="3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157"/>
    <a:srgbClr val="00A6CF"/>
    <a:srgbClr val="00B287"/>
    <a:srgbClr val="208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3837" autoAdjust="0"/>
  </p:normalViewPr>
  <p:slideViewPr>
    <p:cSldViewPr snapToGrid="0" snapToObjects="1" showGuides="1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  <p:guide pos="75"/>
        <p:guide pos="7605"/>
        <p:guide orient="horz" pos="4247"/>
        <p:guide orient="horz" pos="73"/>
        <p:guide pos="756"/>
        <p:guide pos="6924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2" d="100"/>
          <a:sy n="142" d="100"/>
        </p:scale>
        <p:origin x="4112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0.26.152\hw\AdministracionyFinanzas\DHYSO\Prevencion%20de%20riesgos\Prevencion%202020\21-ESTAD&#205;STICAS\Tabla%20estad&#237;stica%20HW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0.26.152\hw\AdministracionyFinanzas\DHYSO\Prevencion%20de%20riesgos\Prevencion%202020\21-ESTAD&#205;STICAS\Tabla%20estad&#237;stica%20HW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s-ES" b="1" dirty="0"/>
              <a:t>N ° DE DÍAS PERDIDOS ACUMULADOS 12 MESES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0328037906602542E-2"/>
          <c:y val="0.16657432087454238"/>
          <c:w val="0.93026694195773729"/>
          <c:h val="0.69454613855963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'ESTADÍSTICAS PROPIOS'!$B$74:$B$85</c:f>
              <c:strCache>
                <c:ptCount val="12"/>
                <c:pt idx="0">
                  <c:v>jun-20</c:v>
                </c:pt>
                <c:pt idx="1">
                  <c:v>jul-20</c:v>
                </c:pt>
                <c:pt idx="2">
                  <c:v>ago-20</c:v>
                </c:pt>
                <c:pt idx="3">
                  <c:v>sept-20</c:v>
                </c:pt>
                <c:pt idx="4">
                  <c:v>oct-20</c:v>
                </c:pt>
                <c:pt idx="5">
                  <c:v>nov-20</c:v>
                </c:pt>
                <c:pt idx="6">
                  <c:v>dic-20</c:v>
                </c:pt>
                <c:pt idx="7">
                  <c:v>ene-21</c:v>
                </c:pt>
                <c:pt idx="8">
                  <c:v>feb-21</c:v>
                </c:pt>
                <c:pt idx="9">
                  <c:v>mar-21</c:v>
                </c:pt>
                <c:pt idx="10">
                  <c:v>abr-21</c:v>
                </c:pt>
                <c:pt idx="11">
                  <c:v>may-21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'ESTADÍSTICAS PROPIOS'!$B$74:$B$85</c:f>
              <c:numCache>
                <c:formatCode>mmm\-yy</c:formatCode>
                <c:ptCount val="12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</c:numCache>
            </c:numRef>
          </c:cat>
          <c:val>
            <c:numRef>
              <c:f>'ESTADÍSTICAS PROPIOS'!$H$74:$H$85</c:f>
              <c:numCache>
                <c:formatCode>General</c:formatCode>
                <c:ptCount val="12"/>
                <c:pt idx="0">
                  <c:v>209</c:v>
                </c:pt>
                <c:pt idx="1">
                  <c:v>207</c:v>
                </c:pt>
                <c:pt idx="2">
                  <c:v>207</c:v>
                </c:pt>
                <c:pt idx="3">
                  <c:v>175</c:v>
                </c:pt>
                <c:pt idx="4">
                  <c:v>161</c:v>
                </c:pt>
                <c:pt idx="5">
                  <c:v>162</c:v>
                </c:pt>
                <c:pt idx="6">
                  <c:v>161</c:v>
                </c:pt>
                <c:pt idx="7">
                  <c:v>154</c:v>
                </c:pt>
                <c:pt idx="8">
                  <c:v>156</c:v>
                </c:pt>
                <c:pt idx="9">
                  <c:v>128</c:v>
                </c:pt>
                <c:pt idx="10">
                  <c:v>98</c:v>
                </c:pt>
                <c:pt idx="1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A-43B9-9909-F82D61BE9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439912"/>
        <c:axId val="1"/>
      </c:barChart>
      <c:dateAx>
        <c:axId val="417439912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Offset val="100"/>
        <c:baseTimeUnit val="months"/>
        <c:majorUnit val="1"/>
        <c:major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417439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b="1" dirty="0"/>
              <a:t>N °</a:t>
            </a:r>
            <a:r>
              <a:rPr lang="es-ES" b="1" baseline="0" dirty="0"/>
              <a:t> </a:t>
            </a:r>
            <a:r>
              <a:rPr lang="es-ES" b="1" dirty="0"/>
              <a:t>ACCIDENTES ACUMULADO 12 MESES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'ESTADÍSTICAS PROPIOS'!$B$73:$B$84</c:f>
              <c:strCache>
                <c:ptCount val="12"/>
                <c:pt idx="0">
                  <c:v>may-20</c:v>
                </c:pt>
                <c:pt idx="1">
                  <c:v>jun-20</c:v>
                </c:pt>
                <c:pt idx="2">
                  <c:v>jul-20</c:v>
                </c:pt>
                <c:pt idx="3">
                  <c:v>ago-20</c:v>
                </c:pt>
                <c:pt idx="4">
                  <c:v>sept-20</c:v>
                </c:pt>
                <c:pt idx="5">
                  <c:v>oct-20</c:v>
                </c:pt>
                <c:pt idx="6">
                  <c:v>nov-20</c:v>
                </c:pt>
                <c:pt idx="7">
                  <c:v>dic-20</c:v>
                </c:pt>
                <c:pt idx="8">
                  <c:v>ene-21</c:v>
                </c:pt>
                <c:pt idx="9">
                  <c:v>feb-21</c:v>
                </c:pt>
                <c:pt idx="10">
                  <c:v>mar-21</c:v>
                </c:pt>
                <c:pt idx="11">
                  <c:v>abr-21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'ESTADÍSTICAS PROPIOS'!$B$74:$B$85</c:f>
              <c:numCache>
                <c:formatCode>mmm\-yy</c:formatCode>
                <c:ptCount val="12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</c:numCache>
            </c:numRef>
          </c:cat>
          <c:val>
            <c:numRef>
              <c:f>'ESTADÍSTICAS PROPIOS'!$G$73:$G$84</c:f>
              <c:numCache>
                <c:formatCode>General</c:formatCode>
                <c:ptCount val="12"/>
                <c:pt idx="0">
                  <c:v>11</c:v>
                </c:pt>
                <c:pt idx="1">
                  <c:v>11</c:v>
                </c:pt>
                <c:pt idx="2">
                  <c:v>10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11</c:v>
                </c:pt>
                <c:pt idx="7">
                  <c:v>11</c:v>
                </c:pt>
                <c:pt idx="8">
                  <c:v>10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8-4EEF-B579-0481A37C7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959312"/>
        <c:axId val="1"/>
      </c:barChart>
      <c:dateAx>
        <c:axId val="418959312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Offset val="100"/>
        <c:baseTimeUnit val="months"/>
        <c:majorUnit val="1"/>
        <c:major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418959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A2495-2CC5-D442-B9EA-BF688EE4155A}" type="datetimeFigureOut">
              <a:rPr lang="es-CL" smtClean="0"/>
              <a:t>14-06-2021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2829B-8613-3D48-AFA5-AB1045EDCE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968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2829B-8613-3D48-AFA5-AB1045EDCEF8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596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2F67D-90A6-1544-A385-1AFDCC2A6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9C4AE5-FDEC-B04A-939C-EA5FAA7E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E8D2B6-1EB6-0043-BF6B-6E80725B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036D-3A7C-2941-8939-D984C4E5FF9D}" type="datetime1">
              <a:rPr lang="es-CL" smtClean="0"/>
              <a:t>14-06-2021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1D44C7-A1D8-3F40-B62F-1C467CFF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EFA927-5052-1F40-A2ED-44EA84FC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F6B5-10F6-0547-9B59-C514268D99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57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C1FE0-96F1-6C4F-9EE4-A7B6B118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3A1DE1-8E03-EA4E-A2A0-C6F6C29AC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13F4E1-438E-BA40-9C3A-BDE3F4FF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91C0-4FB0-4D48-9462-EAC0E27A6171}" type="datetime1">
              <a:rPr lang="es-CL" smtClean="0"/>
              <a:t>14-06-2021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61E0B-D4FD-B240-B3B1-97ECE2A8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DAF921-01D1-6743-B79B-26E3B4EC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F6B5-10F6-0547-9B59-C514268D99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38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4C9433-9E86-3445-95A8-C98299869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E8A689-8849-7E43-8F56-FEDBADA26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D97FE0-03BF-564D-95DF-69816B7D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3F18-A2B0-B045-A09E-F88A9D3124DD}" type="datetime1">
              <a:rPr lang="es-CL" smtClean="0"/>
              <a:t>14-06-2021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505DDA-B8C4-3940-8879-6C38867C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306857-2878-D648-A5F2-EA9E1EA9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F6B5-10F6-0547-9B59-C514268D99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036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FC284-44FA-EB46-98D1-8A7D3A8F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9FFFBA-8039-7E45-9498-9A270D336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792C88-7C81-4B42-96CD-DD38C9E6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48B-0E0E-8049-84B1-9F9941DA0DA6}" type="datetime1">
              <a:rPr lang="es-CL" smtClean="0"/>
              <a:t>14-06-2021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49E4D2-F852-5844-ABFB-F5D68686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205F0D-B48B-8548-B997-8D97C217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F6B5-10F6-0547-9B59-C514268D99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072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90056-43E5-1749-A32C-E4146534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82A70D-042C-D64C-B69C-00518A798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684F5-F418-7D47-9FF3-7F7C98DD1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950B-DA65-DE40-8313-36E4DFB2BC70}" type="datetime1">
              <a:rPr lang="es-CL" smtClean="0"/>
              <a:t>14-06-2021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185D84-F6CA-5644-BED1-4342A473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06806D-5322-7747-8B51-4F0E86D3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F6B5-10F6-0547-9B59-C514268D99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877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ED83E-705A-7E4A-949B-866ACAEA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520596-673F-2245-8516-9E6BC7BC4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BDA8D-D138-4444-BAEF-5833D02C4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98A053-9368-F24F-B5A3-5CF2CFCA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8A77-4CC9-BD43-9361-9314FE4DD9C7}" type="datetime1">
              <a:rPr lang="es-CL" smtClean="0"/>
              <a:t>14-06-2021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325714-2647-BB4C-A10D-CC415EC8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CE5A80-9673-E34D-B371-E8B15D0E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F6B5-10F6-0547-9B59-C514268D99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46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EAA5C-FFA3-F348-9280-6B2790DC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89B35F-1CB0-BF4B-9D61-133A4B55F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DD8133-5786-2846-BAAF-02562BE18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D89B3B-3215-CE48-8C63-1D91D9B37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01F114-0C1D-8B4A-AF60-30D0D9702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3A279D-F04E-9D4A-9060-10347155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42A-DEFA-BF41-8B5E-77FA3A5D5847}" type="datetime1">
              <a:rPr lang="es-CL" smtClean="0"/>
              <a:t>14-06-2021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4FC016-2132-B043-AF6D-FDF894C6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8DDD13-A8B5-444F-9815-70DED259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F6B5-10F6-0547-9B59-C514268D99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269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8D07C-B19D-A04B-B24F-189AAC21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9E3541-2BEF-174E-80CD-EB385F0F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3F82-4B99-BE4C-84B6-E07F79CB40A8}" type="datetime1">
              <a:rPr lang="es-CL" smtClean="0"/>
              <a:t>14-06-2021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E317CD-492E-6540-8B0C-51819538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573825-707A-A04D-9029-A30F3BAF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F6B5-10F6-0547-9B59-C514268D99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798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D4CB03-DD04-814A-9A7B-EA34C926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A39A-5FF5-0540-896C-89D9287B3C8A}" type="datetime1">
              <a:rPr lang="es-CL" smtClean="0"/>
              <a:t>14-06-2021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120477-930E-2A48-A547-D825986E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E66A3D-33DA-2946-86E0-99D1B9B8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F6B5-10F6-0547-9B59-C514268D99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230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9E9FD-1F41-B64A-A7B1-156672C1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0CC140-A09E-2349-9111-11E3F2DD9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F9291A-E7D6-7747-9926-46FDD8A11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DC61D8-375C-5946-A42F-A4C4F6C3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B830-6B23-4B48-A76E-98538CE79B3D}" type="datetime1">
              <a:rPr lang="es-CL" smtClean="0"/>
              <a:t>14-06-2021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FBF8EB-3999-1341-A0D7-59605806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CE619-F296-B144-A017-0473CBCC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F6B5-10F6-0547-9B59-C514268D99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874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2ACDC-7895-D74B-AA95-A5F942BF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22CB46-DB0A-D541-B2F3-03943708F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456BDC-B4AE-5A4B-B454-4415F9A37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544834-CAF8-D145-8207-1AAA8E6E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87B9-B1BE-0D49-A167-5AD6B644792E}" type="datetime1">
              <a:rPr lang="es-CL" smtClean="0"/>
              <a:t>14-06-2021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E66154-DE94-984B-9B4D-703CE042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75A0D6-E133-C54B-BFC2-336E5C99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F6B5-10F6-0547-9B59-C514268D99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475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7C99FF-B5B6-A341-B324-32FB6245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F35A52-088E-804C-8EEE-F613ADDB0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4BF717-BA2F-0A44-A12E-7F90C19B9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9C294-F7EE-9B43-BE60-6955A2C50600}" type="datetime1">
              <a:rPr lang="es-CL" smtClean="0"/>
              <a:t>14-06-2021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DBE004-6206-A84F-BD9D-54CF7F7EC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DE69D3-7539-634E-A296-0F6E7B689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5F6B5-10F6-0547-9B59-C514268D99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15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238317"/>
            <a:ext cx="2637840" cy="1894161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9E18A827-5B46-0846-8226-FAA55CA2C208}"/>
              </a:ext>
            </a:extLst>
          </p:cNvPr>
          <p:cNvGrpSpPr/>
          <p:nvPr/>
        </p:nvGrpSpPr>
        <p:grpSpPr>
          <a:xfrm>
            <a:off x="119061" y="2682240"/>
            <a:ext cx="11953876" cy="4059873"/>
            <a:chOff x="119061" y="2682240"/>
            <a:chExt cx="11953876" cy="4059873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812C599-A280-0548-AEFE-ACF2568BB302}"/>
                </a:ext>
              </a:extLst>
            </p:cNvPr>
            <p:cNvSpPr/>
            <p:nvPr/>
          </p:nvSpPr>
          <p:spPr>
            <a:xfrm>
              <a:off x="119062" y="5120640"/>
              <a:ext cx="11953875" cy="1621473"/>
            </a:xfrm>
            <a:prstGeom prst="rect">
              <a:avLst/>
            </a:prstGeom>
            <a:solidFill>
              <a:srgbClr val="208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89F2170-6C4E-0346-A9FD-53463E822B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99" t="6297" r="973" b="31785"/>
            <a:stretch/>
          </p:blipFill>
          <p:spPr>
            <a:xfrm>
              <a:off x="119061" y="2682240"/>
              <a:ext cx="11953875" cy="179832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C0B4B36-A1A0-6843-91FC-D682E19F1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14" t="82608" r="1311" b="563"/>
            <a:stretch/>
          </p:blipFill>
          <p:spPr>
            <a:xfrm>
              <a:off x="119061" y="4556760"/>
              <a:ext cx="11953875" cy="487680"/>
            </a:xfrm>
            <a:prstGeom prst="rect">
              <a:avLst/>
            </a:prstGeom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F8D21A-280C-9E44-A7B4-233DB0CCEF7C}"/>
              </a:ext>
            </a:extLst>
          </p:cNvPr>
          <p:cNvSpPr txBox="1"/>
          <p:nvPr/>
        </p:nvSpPr>
        <p:spPr>
          <a:xfrm>
            <a:off x="2172305" y="616010"/>
            <a:ext cx="92009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CL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CHARLA INTEGRAL PREVENCIÓN DE RIESGOS”</a:t>
            </a:r>
            <a:endParaRPr lang="es-CL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F8D21A-280C-9E44-A7B4-233DB0CCEF7C}"/>
              </a:ext>
            </a:extLst>
          </p:cNvPr>
          <p:cNvSpPr txBox="1"/>
          <p:nvPr/>
        </p:nvSpPr>
        <p:spPr>
          <a:xfrm>
            <a:off x="0" y="5684520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DE RIESGOS – HEAVENWARD ASCENSORES S.A.</a:t>
            </a:r>
            <a:endParaRPr lang="es-C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5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5888"/>
            <a:ext cx="1363979" cy="979437"/>
          </a:xfrm>
          <a:prstGeom prst="rect">
            <a:avLst/>
          </a:prstGeom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3B23938-92DA-443A-BFBF-94FCD1F611A7}"/>
              </a:ext>
            </a:extLst>
          </p:cNvPr>
          <p:cNvSpPr/>
          <p:nvPr/>
        </p:nvSpPr>
        <p:spPr>
          <a:xfrm>
            <a:off x="3194986" y="198674"/>
            <a:ext cx="6103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CL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DESTACADOS - PGM MAYO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1A72170-713C-40A5-924B-05B79C382DD5}"/>
              </a:ext>
            </a:extLst>
          </p:cNvPr>
          <p:cNvSpPr/>
          <p:nvPr/>
        </p:nvSpPr>
        <p:spPr>
          <a:xfrm>
            <a:off x="233152" y="1158724"/>
            <a:ext cx="3493474" cy="685316"/>
          </a:xfrm>
          <a:prstGeom prst="roundRect">
            <a:avLst/>
          </a:prstGeom>
          <a:noFill/>
          <a:ln w="57150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OSCAR MENDOZA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200B6BF-0331-489A-96F0-397C6C71D734}"/>
              </a:ext>
            </a:extLst>
          </p:cNvPr>
          <p:cNvSpPr/>
          <p:nvPr/>
        </p:nvSpPr>
        <p:spPr>
          <a:xfrm>
            <a:off x="233152" y="2006817"/>
            <a:ext cx="3493474" cy="685316"/>
          </a:xfrm>
          <a:prstGeom prst="roundRect">
            <a:avLst/>
          </a:prstGeom>
          <a:noFill/>
          <a:ln w="57150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LUIS VARGAS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41CC664-1F61-418A-B678-591145E2DF5E}"/>
              </a:ext>
            </a:extLst>
          </p:cNvPr>
          <p:cNvSpPr/>
          <p:nvPr/>
        </p:nvSpPr>
        <p:spPr>
          <a:xfrm>
            <a:off x="233152" y="2885689"/>
            <a:ext cx="3493474" cy="685316"/>
          </a:xfrm>
          <a:prstGeom prst="roundRect">
            <a:avLst/>
          </a:prstGeom>
          <a:noFill/>
          <a:ln w="57150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ORLANDO MANRÍQUEZ</a:t>
            </a:r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A013DED-989C-41CF-99E2-52BE31E75B4F}"/>
              </a:ext>
            </a:extLst>
          </p:cNvPr>
          <p:cNvSpPr/>
          <p:nvPr/>
        </p:nvSpPr>
        <p:spPr>
          <a:xfrm>
            <a:off x="233152" y="4792091"/>
            <a:ext cx="3493474" cy="685316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F</a:t>
            </a:r>
            <a:r>
              <a:rPr lang="es-CL" sz="2400" b="1" dirty="0">
                <a:solidFill>
                  <a:srgbClr val="0070C0"/>
                </a:solidFill>
              </a:rPr>
              <a:t>ABIÁN QUIROZ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7F001F6-1CC4-4AB0-869C-5B9339E8090C}"/>
              </a:ext>
            </a:extLst>
          </p:cNvPr>
          <p:cNvSpPr/>
          <p:nvPr/>
        </p:nvSpPr>
        <p:spPr>
          <a:xfrm>
            <a:off x="233152" y="3838890"/>
            <a:ext cx="3493474" cy="685316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C</a:t>
            </a:r>
            <a:r>
              <a:rPr lang="es-CL" sz="2400" b="1" dirty="0">
                <a:solidFill>
                  <a:srgbClr val="0070C0"/>
                </a:solidFill>
              </a:rPr>
              <a:t>RISTÓBAL RIVEROS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E7B268B-C3EF-42B5-B5CF-06190F401EA3}"/>
              </a:ext>
            </a:extLst>
          </p:cNvPr>
          <p:cNvSpPr/>
          <p:nvPr/>
        </p:nvSpPr>
        <p:spPr>
          <a:xfrm>
            <a:off x="233152" y="5692786"/>
            <a:ext cx="3493474" cy="685316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J</a:t>
            </a:r>
            <a:r>
              <a:rPr lang="es-CL" sz="2400" b="1" dirty="0">
                <a:solidFill>
                  <a:srgbClr val="0070C0"/>
                </a:solidFill>
              </a:rPr>
              <a:t>ORGE FREDES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EACEB0A-C340-49A1-8711-415F24F450D8}"/>
              </a:ext>
            </a:extLst>
          </p:cNvPr>
          <p:cNvSpPr/>
          <p:nvPr/>
        </p:nvSpPr>
        <p:spPr>
          <a:xfrm>
            <a:off x="8667686" y="2371095"/>
            <a:ext cx="3054520" cy="2935590"/>
          </a:xfrm>
          <a:prstGeom prst="roundRect">
            <a:avLst/>
          </a:prstGeom>
          <a:noFill/>
          <a:ln w="57150">
            <a:solidFill>
              <a:srgbClr val="208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C00000"/>
                </a:solidFill>
              </a:rPr>
              <a:t>100% DE CUMPLIMIENTO</a:t>
            </a:r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4246B736-D7BE-44C8-A169-B7EADDA9106B}"/>
              </a:ext>
            </a:extLst>
          </p:cNvPr>
          <p:cNvSpPr/>
          <p:nvPr/>
        </p:nvSpPr>
        <p:spPr>
          <a:xfrm>
            <a:off x="7438189" y="969081"/>
            <a:ext cx="844061" cy="5744926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DA905A9-8A3A-4EC5-A9DB-E3AA94F7D20A}"/>
              </a:ext>
            </a:extLst>
          </p:cNvPr>
          <p:cNvSpPr/>
          <p:nvPr/>
        </p:nvSpPr>
        <p:spPr>
          <a:xfrm>
            <a:off x="4040519" y="1158724"/>
            <a:ext cx="3493474" cy="685316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J</a:t>
            </a:r>
            <a:r>
              <a:rPr lang="es-CL" sz="2400" b="1" dirty="0">
                <a:solidFill>
                  <a:srgbClr val="0070C0"/>
                </a:solidFill>
              </a:rPr>
              <a:t>OSÉ UTRERAS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769A4ED-1AE0-4669-B635-3CB176055BAD}"/>
              </a:ext>
            </a:extLst>
          </p:cNvPr>
          <p:cNvSpPr/>
          <p:nvPr/>
        </p:nvSpPr>
        <p:spPr>
          <a:xfrm>
            <a:off x="4040519" y="2006817"/>
            <a:ext cx="3493474" cy="685316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M</a:t>
            </a:r>
            <a:r>
              <a:rPr lang="es-CL" sz="2400" b="1" dirty="0">
                <a:solidFill>
                  <a:srgbClr val="0070C0"/>
                </a:solidFill>
              </a:rPr>
              <a:t>ILTON GONZÁLEZ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F72148AD-A644-4F46-AE41-8070682456C4}"/>
              </a:ext>
            </a:extLst>
          </p:cNvPr>
          <p:cNvSpPr/>
          <p:nvPr/>
        </p:nvSpPr>
        <p:spPr>
          <a:xfrm>
            <a:off x="4040519" y="3812567"/>
            <a:ext cx="3493474" cy="685316"/>
          </a:xfrm>
          <a:prstGeom prst="roundRect">
            <a:avLst/>
          </a:prstGeom>
          <a:noFill/>
          <a:ln w="57150">
            <a:solidFill>
              <a:srgbClr val="00A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CARLOS MORENO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0EAAF1C9-43DF-4292-A63B-3FF1AE5E1475}"/>
              </a:ext>
            </a:extLst>
          </p:cNvPr>
          <p:cNvSpPr/>
          <p:nvPr/>
        </p:nvSpPr>
        <p:spPr>
          <a:xfrm>
            <a:off x="4040519" y="2885689"/>
            <a:ext cx="3493474" cy="685316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RODRIGO CAMPOS</a:t>
            </a:r>
            <a:endParaRPr lang="es-C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3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5888"/>
            <a:ext cx="1363979" cy="979437"/>
          </a:xfrm>
          <a:prstGeom prst="rect">
            <a:avLst/>
          </a:prstGeom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3B23938-92DA-443A-BFBF-94FCD1F611A7}"/>
              </a:ext>
            </a:extLst>
          </p:cNvPr>
          <p:cNvSpPr/>
          <p:nvPr/>
        </p:nvSpPr>
        <p:spPr>
          <a:xfrm>
            <a:off x="2089179" y="373530"/>
            <a:ext cx="895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CL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DE CAPACITACIÓN SEGURIDAD EN MAYO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DAF1CAA7-283E-48EB-88AE-63A3BC8DAAAA}"/>
              </a:ext>
            </a:extLst>
          </p:cNvPr>
          <p:cNvSpPr/>
          <p:nvPr/>
        </p:nvSpPr>
        <p:spPr>
          <a:xfrm>
            <a:off x="520406" y="2174235"/>
            <a:ext cx="4085651" cy="2224101"/>
          </a:xfrm>
          <a:prstGeom prst="roundRect">
            <a:avLst/>
          </a:prstGeom>
          <a:noFill/>
          <a:ln w="57150">
            <a:solidFill>
              <a:srgbClr val="208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IDENTIFICACIÓN DE PELIGROS Y EVALUACIÓN DE RIESGOS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6A41D985-28A1-4845-BBAE-2E05F2745D32}"/>
              </a:ext>
            </a:extLst>
          </p:cNvPr>
          <p:cNvSpPr/>
          <p:nvPr/>
        </p:nvSpPr>
        <p:spPr>
          <a:xfrm>
            <a:off x="5400774" y="2863849"/>
            <a:ext cx="1320290" cy="844872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6C18C0-4765-4537-9959-26F9D4FBD3E0}"/>
              </a:ext>
            </a:extLst>
          </p:cNvPr>
          <p:cNvSpPr/>
          <p:nvPr/>
        </p:nvSpPr>
        <p:spPr>
          <a:xfrm>
            <a:off x="7338471" y="2146539"/>
            <a:ext cx="4197037" cy="2415379"/>
          </a:xfrm>
          <a:prstGeom prst="roundRect">
            <a:avLst/>
          </a:prstGeom>
          <a:noFill/>
          <a:ln w="57150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PERSONAL TÉCNICO Y EN TELETRABAJO</a:t>
            </a:r>
          </a:p>
          <a:p>
            <a:pPr algn="ctr"/>
            <a:r>
              <a:rPr lang="es-CL" sz="2800" b="1" dirty="0">
                <a:solidFill>
                  <a:srgbClr val="0070C0"/>
                </a:solidFill>
              </a:rPr>
              <a:t>(APROX 135 PERSONAS)</a:t>
            </a:r>
          </a:p>
        </p:txBody>
      </p:sp>
    </p:spTree>
    <p:extLst>
      <p:ext uri="{BB962C8B-B14F-4D97-AF65-F5344CB8AC3E}">
        <p14:creationId xmlns:p14="http://schemas.microsoft.com/office/powerpoint/2010/main" val="274349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5888"/>
            <a:ext cx="1363979" cy="979437"/>
          </a:xfrm>
          <a:prstGeom prst="rect">
            <a:avLst/>
          </a:prstGeom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3B23938-92DA-443A-BFBF-94FCD1F611A7}"/>
              </a:ext>
            </a:extLst>
          </p:cNvPr>
          <p:cNvSpPr/>
          <p:nvPr/>
        </p:nvSpPr>
        <p:spPr>
          <a:xfrm>
            <a:off x="4019342" y="345562"/>
            <a:ext cx="4153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VACUNACIÓN COVID-19</a:t>
            </a:r>
          </a:p>
        </p:txBody>
      </p:sp>
      <p:pic>
        <p:nvPicPr>
          <p:cNvPr id="2052" name="Picture 4" descr="Existen ocho posibles vacunas contra el COVID-19: OMS">
            <a:extLst>
              <a:ext uri="{FF2B5EF4-FFF2-40B4-BE49-F238E27FC236}">
                <a16:creationId xmlns:a16="http://schemas.microsoft.com/office/drawing/2014/main" id="{E1B9A7F5-DD26-4545-BFD1-0BD44D14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67" y="2138477"/>
            <a:ext cx="5249401" cy="34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5D85B81-1011-4277-AA1E-706FDACC074E}"/>
              </a:ext>
            </a:extLst>
          </p:cNvPr>
          <p:cNvSpPr/>
          <p:nvPr/>
        </p:nvSpPr>
        <p:spPr>
          <a:xfrm>
            <a:off x="4795758" y="1677419"/>
            <a:ext cx="3159343" cy="1274087"/>
          </a:xfrm>
          <a:prstGeom prst="roundRect">
            <a:avLst/>
          </a:prstGeom>
          <a:noFill/>
          <a:ln w="57150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0070C0"/>
                </a:solidFill>
                <a:latin typeface="Calibri" panose="020F0502020204030204"/>
              </a:rPr>
              <a:t>70% EFICACIA.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B438F7F-9D3E-458B-832A-61F3DBFB6ADE}"/>
              </a:ext>
            </a:extLst>
          </p:cNvPr>
          <p:cNvSpPr/>
          <p:nvPr/>
        </p:nvSpPr>
        <p:spPr>
          <a:xfrm>
            <a:off x="8483511" y="1677419"/>
            <a:ext cx="3159343" cy="1274087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0070C0"/>
                </a:solidFill>
                <a:latin typeface="Calibri" panose="020F0502020204030204"/>
              </a:rPr>
              <a:t>DISMINUIR GRAVEDAD.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2600D2EF-F99B-4F3A-9D9A-E454E346C0B3}"/>
              </a:ext>
            </a:extLst>
          </p:cNvPr>
          <p:cNvSpPr/>
          <p:nvPr/>
        </p:nvSpPr>
        <p:spPr>
          <a:xfrm>
            <a:off x="4795758" y="3535337"/>
            <a:ext cx="3159343" cy="1274087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0070C0"/>
                </a:solidFill>
                <a:latin typeface="Calibri" panose="020F0502020204030204"/>
              </a:rPr>
              <a:t>PUEDO CONTAGIARME.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D49D759B-7FF2-43BC-ADF3-B3BB0945357C}"/>
              </a:ext>
            </a:extLst>
          </p:cNvPr>
          <p:cNvSpPr/>
          <p:nvPr/>
        </p:nvSpPr>
        <p:spPr>
          <a:xfrm>
            <a:off x="8483511" y="3529907"/>
            <a:ext cx="3159343" cy="1274087"/>
          </a:xfrm>
          <a:prstGeom prst="roundRect">
            <a:avLst/>
          </a:prstGeom>
          <a:noFill/>
          <a:ln w="57150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0070C0"/>
                </a:solidFill>
                <a:latin typeface="Calibri" panose="020F0502020204030204"/>
              </a:rPr>
              <a:t>PUEDO SEGUIR CONTAGIANDO.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0ACD7396-95B5-45FC-AFD6-17FAA302B924}"/>
              </a:ext>
            </a:extLst>
          </p:cNvPr>
          <p:cNvSpPr/>
          <p:nvPr/>
        </p:nvSpPr>
        <p:spPr>
          <a:xfrm>
            <a:off x="6608690" y="5180581"/>
            <a:ext cx="3159343" cy="127408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0070C0"/>
                </a:solidFill>
                <a:latin typeface="Calibri" panose="020F0502020204030204"/>
              </a:rPr>
              <a:t>DEBO SEGUIR CUIDÁNDOME.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6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5888"/>
            <a:ext cx="1363979" cy="979437"/>
          </a:xfrm>
          <a:prstGeom prst="rect">
            <a:avLst/>
          </a:prstGeom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3B23938-92DA-443A-BFBF-94FCD1F611A7}"/>
              </a:ext>
            </a:extLst>
          </p:cNvPr>
          <p:cNvSpPr/>
          <p:nvPr/>
        </p:nvSpPr>
        <p:spPr>
          <a:xfrm>
            <a:off x="4948611" y="373530"/>
            <a:ext cx="323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ECORDATORIOS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DAF1CAA7-283E-48EB-88AE-63A3BC8DAAAA}"/>
              </a:ext>
            </a:extLst>
          </p:cNvPr>
          <p:cNvSpPr/>
          <p:nvPr/>
        </p:nvSpPr>
        <p:spPr>
          <a:xfrm>
            <a:off x="1350276" y="4904630"/>
            <a:ext cx="3424899" cy="1455056"/>
          </a:xfrm>
          <a:prstGeom prst="roundRect">
            <a:avLst/>
          </a:prstGeom>
          <a:noFill/>
          <a:ln w="57150">
            <a:solidFill>
              <a:srgbClr val="00A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E</a:t>
            </a:r>
            <a:r>
              <a:rPr lang="es-CL" sz="3200" b="1" dirty="0">
                <a:solidFill>
                  <a:srgbClr val="0070C0"/>
                </a:solidFill>
              </a:rPr>
              <a:t>NTREGA DE EPP</a:t>
            </a:r>
          </a:p>
        </p:txBody>
      </p:sp>
      <p:pic>
        <p:nvPicPr>
          <p:cNvPr id="3074" name="Picture 2" descr="MoreApp Formularios - Apps en Google Play">
            <a:extLst>
              <a:ext uri="{FF2B5EF4-FFF2-40B4-BE49-F238E27FC236}">
                <a16:creationId xmlns:a16="http://schemas.microsoft.com/office/drawing/2014/main" id="{5BC91299-2793-42C5-81AD-265DCD6FC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42" y="1225843"/>
            <a:ext cx="3159369" cy="3289886"/>
          </a:xfrm>
          <a:prstGeom prst="rect">
            <a:avLst/>
          </a:prstGeom>
          <a:noFill/>
          <a:ln w="57150">
            <a:solidFill>
              <a:srgbClr val="00A6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6866DF1-EC5D-4180-9590-843A9876B323}"/>
              </a:ext>
            </a:extLst>
          </p:cNvPr>
          <p:cNvSpPr/>
          <p:nvPr/>
        </p:nvSpPr>
        <p:spPr>
          <a:xfrm>
            <a:off x="6898461" y="4904630"/>
            <a:ext cx="3424899" cy="14550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ASISTENCIA DIARIA</a:t>
            </a:r>
            <a:endParaRPr lang="es-CL" sz="3200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GeoVictoria (@GeoVictoriaCL) | Twitter">
            <a:extLst>
              <a:ext uri="{FF2B5EF4-FFF2-40B4-BE49-F238E27FC236}">
                <a16:creationId xmlns:a16="http://schemas.microsoft.com/office/drawing/2014/main" id="{A40763ED-94AC-4752-A0FF-C6EB404F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26" y="1225842"/>
            <a:ext cx="3289886" cy="3289886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73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5888"/>
            <a:ext cx="1363979" cy="979437"/>
          </a:xfrm>
          <a:prstGeom prst="rect">
            <a:avLst/>
          </a:prstGeom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3B23938-92DA-443A-BFBF-94FCD1F611A7}"/>
              </a:ext>
            </a:extLst>
          </p:cNvPr>
          <p:cNvSpPr/>
          <p:nvPr/>
        </p:nvSpPr>
        <p:spPr>
          <a:xfrm>
            <a:off x="1772529" y="605606"/>
            <a:ext cx="9551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ECOMENDACIÓN DE SEGURIDAD: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“Orden y aseo en lugares de trabajo”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6866DF1-EC5D-4180-9590-843A9876B323}"/>
              </a:ext>
            </a:extLst>
          </p:cNvPr>
          <p:cNvSpPr/>
          <p:nvPr/>
        </p:nvSpPr>
        <p:spPr>
          <a:xfrm>
            <a:off x="739945" y="1536491"/>
            <a:ext cx="4431323" cy="1455056"/>
          </a:xfrm>
          <a:prstGeom prst="roundRect">
            <a:avLst/>
          </a:prstGeom>
          <a:noFill/>
          <a:ln w="57150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b="1" dirty="0">
                <a:solidFill>
                  <a:srgbClr val="0070C0"/>
                </a:solidFill>
              </a:rPr>
              <a:t>LABORES ADMINISTRATIVAS/ TELETRABAJO </a:t>
            </a:r>
            <a:endParaRPr lang="es-CL" sz="2600" b="1" dirty="0">
              <a:solidFill>
                <a:srgbClr val="0070C0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2ED6CE2-6E7A-4606-9EF6-C59FC47360CE}"/>
              </a:ext>
            </a:extLst>
          </p:cNvPr>
          <p:cNvSpPr/>
          <p:nvPr/>
        </p:nvSpPr>
        <p:spPr>
          <a:xfrm>
            <a:off x="6910535" y="1536491"/>
            <a:ext cx="4541520" cy="1455056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b="1" dirty="0">
                <a:solidFill>
                  <a:srgbClr val="0070C0"/>
                </a:solidFill>
              </a:rPr>
              <a:t>LABORES TÉCNICAS EN TERRENO</a:t>
            </a:r>
            <a:endParaRPr lang="es-CL" sz="26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afé en un escritorio de oficina | Foto Premium">
            <a:extLst>
              <a:ext uri="{FF2B5EF4-FFF2-40B4-BE49-F238E27FC236}">
                <a16:creationId xmlns:a16="http://schemas.microsoft.com/office/drawing/2014/main" id="{90444D6B-82C3-455B-90F9-492FA83C6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r="5838"/>
          <a:stretch/>
        </p:blipFill>
        <p:spPr bwMode="auto">
          <a:xfrm>
            <a:off x="506436" y="3187190"/>
            <a:ext cx="4877608" cy="3554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57DDCB-6276-4079-9E85-D27A3234C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958" y="3182106"/>
            <a:ext cx="4746674" cy="356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24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70" y="2039152"/>
            <a:ext cx="6191585" cy="4446012"/>
          </a:xfrm>
          <a:prstGeom prst="rect">
            <a:avLst/>
          </a:prstGeom>
        </p:spPr>
      </p:pic>
      <p:sp>
        <p:nvSpPr>
          <p:cNvPr id="16" name="Marcador de número de diapositiva 3">
            <a:extLst>
              <a:ext uri="{FF2B5EF4-FFF2-40B4-BE49-F238E27FC236}">
                <a16:creationId xmlns:a16="http://schemas.microsoft.com/office/drawing/2014/main" id="{1F612F1B-B3A4-1343-8AAC-EFA061D8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559" y="6302988"/>
            <a:ext cx="2743200" cy="364352"/>
          </a:xfrm>
        </p:spPr>
        <p:txBody>
          <a:bodyPr tIns="251999" rIns="0" bIns="0"/>
          <a:lstStyle/>
          <a:p>
            <a:fld id="{0635F6B5-10F6-0547-9B59-C514268D9908}" type="slidenum">
              <a:rPr lang="es-CL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s-CL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907568D-DA2A-432B-8855-86BAED5C20A4}"/>
              </a:ext>
            </a:extLst>
          </p:cNvPr>
          <p:cNvSpPr/>
          <p:nvPr/>
        </p:nvSpPr>
        <p:spPr>
          <a:xfrm>
            <a:off x="2234420" y="920813"/>
            <a:ext cx="7723160" cy="826084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C00000"/>
                </a:solidFill>
              </a:rPr>
              <a:t>PREVENCION@HEAVENWARD.CL</a:t>
            </a:r>
            <a:endParaRPr lang="es-CL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5888"/>
            <a:ext cx="1363979" cy="979437"/>
          </a:xfrm>
          <a:prstGeom prst="rect">
            <a:avLst/>
          </a:prstGeom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3B23938-92DA-443A-BFBF-94FCD1F611A7}"/>
              </a:ext>
            </a:extLst>
          </p:cNvPr>
          <p:cNvSpPr/>
          <p:nvPr/>
        </p:nvSpPr>
        <p:spPr>
          <a:xfrm>
            <a:off x="3344910" y="374773"/>
            <a:ext cx="5090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COMENTARIOS Y PREGUNTAS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38B8061-D2C4-465C-8503-6E1A923C5F9F}"/>
              </a:ext>
            </a:extLst>
          </p:cNvPr>
          <p:cNvSpPr/>
          <p:nvPr/>
        </p:nvSpPr>
        <p:spPr>
          <a:xfrm>
            <a:off x="2028706" y="5224538"/>
            <a:ext cx="7723160" cy="826084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C00000"/>
                </a:solidFill>
              </a:rPr>
              <a:t>PREVENCION@HEAVENWARD.CL</a:t>
            </a:r>
            <a:endParaRPr lang="es-CL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Microsoft Outlook 2019 Icono">
            <a:extLst>
              <a:ext uri="{FF2B5EF4-FFF2-40B4-BE49-F238E27FC236}">
                <a16:creationId xmlns:a16="http://schemas.microsoft.com/office/drawing/2014/main" id="{DCFD797D-1A02-4752-9456-0E303970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23" y="1220420"/>
            <a:ext cx="3822016" cy="38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1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5888"/>
            <a:ext cx="1363979" cy="979437"/>
          </a:xfrm>
          <a:prstGeom prst="rect">
            <a:avLst/>
          </a:prstGeom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3B23938-92DA-443A-BFBF-94FCD1F611A7}"/>
              </a:ext>
            </a:extLst>
          </p:cNvPr>
          <p:cNvSpPr/>
          <p:nvPr/>
        </p:nvSpPr>
        <p:spPr>
          <a:xfrm>
            <a:off x="2812521" y="374773"/>
            <a:ext cx="6155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CL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Y METAS DE SEGURIDAD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3D3086EF-7BCB-47AC-BB50-F3B13F96B5DC}"/>
              </a:ext>
            </a:extLst>
          </p:cNvPr>
          <p:cNvSpPr/>
          <p:nvPr/>
        </p:nvSpPr>
        <p:spPr>
          <a:xfrm>
            <a:off x="3630444" y="3457200"/>
            <a:ext cx="6447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31506BF-E092-44F9-94C9-C80BAF2D0AC8}"/>
              </a:ext>
            </a:extLst>
          </p:cNvPr>
          <p:cNvSpPr/>
          <p:nvPr/>
        </p:nvSpPr>
        <p:spPr>
          <a:xfrm>
            <a:off x="4545748" y="2586021"/>
            <a:ext cx="2780542" cy="2226993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¿CUANTOS DÍAS PERDIDOS POR ACCIDENTES DE TRABAJO LLEVAMOS ENTRE ENERO Y MAYO?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9AA890F-FD51-4C9A-B1C8-F5907DC7031A}"/>
              </a:ext>
            </a:extLst>
          </p:cNvPr>
          <p:cNvSpPr/>
          <p:nvPr/>
        </p:nvSpPr>
        <p:spPr>
          <a:xfrm>
            <a:off x="8293931" y="2586019"/>
            <a:ext cx="3493474" cy="2226993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0070C0"/>
                </a:solidFill>
              </a:rPr>
              <a:t>24 DÍAS PERDIDOS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8120611-4C01-4B7D-8157-6900639BD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25" y="2586019"/>
            <a:ext cx="3038475" cy="2226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016D69BA-DF3D-4A91-9A2D-6469D3B12367}"/>
              </a:ext>
            </a:extLst>
          </p:cNvPr>
          <p:cNvSpPr/>
          <p:nvPr/>
        </p:nvSpPr>
        <p:spPr>
          <a:xfrm>
            <a:off x="7513899" y="3457200"/>
            <a:ext cx="6447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712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5888"/>
            <a:ext cx="1363979" cy="979437"/>
          </a:xfrm>
          <a:prstGeom prst="rect">
            <a:avLst/>
          </a:prstGeom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3B23938-92DA-443A-BFBF-94FCD1F611A7}"/>
              </a:ext>
            </a:extLst>
          </p:cNvPr>
          <p:cNvSpPr/>
          <p:nvPr/>
        </p:nvSpPr>
        <p:spPr>
          <a:xfrm>
            <a:off x="2812521" y="374773"/>
            <a:ext cx="6155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METAS DE SEGURIDAD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C61C3B3-7692-4C88-8561-24E7D8A58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718744"/>
              </p:ext>
            </p:extLst>
          </p:nvPr>
        </p:nvGraphicFramePr>
        <p:xfrm>
          <a:off x="1483042" y="1519312"/>
          <a:ext cx="9306877" cy="454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194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5888"/>
            <a:ext cx="1363979" cy="979437"/>
          </a:xfrm>
          <a:prstGeom prst="rect">
            <a:avLst/>
          </a:prstGeom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3B23938-92DA-443A-BFBF-94FCD1F611A7}"/>
              </a:ext>
            </a:extLst>
          </p:cNvPr>
          <p:cNvSpPr/>
          <p:nvPr/>
        </p:nvSpPr>
        <p:spPr>
          <a:xfrm>
            <a:off x="2812521" y="374773"/>
            <a:ext cx="6155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CL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Y METAS DE SEGURIDAD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513383FA-1E3D-4891-B95C-29DE5557521E}"/>
              </a:ext>
            </a:extLst>
          </p:cNvPr>
          <p:cNvSpPr/>
          <p:nvPr/>
        </p:nvSpPr>
        <p:spPr>
          <a:xfrm>
            <a:off x="8349320" y="2715731"/>
            <a:ext cx="3493474" cy="826084"/>
          </a:xfrm>
          <a:prstGeom prst="roundRect">
            <a:avLst/>
          </a:prstGeom>
          <a:noFill/>
          <a:ln w="57150">
            <a:solidFill>
              <a:srgbClr val="00A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4 ACCIDENTES</a:t>
            </a:r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62281A69-FD4A-4AB4-BA54-45F425FE72D2}"/>
              </a:ext>
            </a:extLst>
          </p:cNvPr>
          <p:cNvSpPr/>
          <p:nvPr/>
        </p:nvSpPr>
        <p:spPr>
          <a:xfrm>
            <a:off x="3675456" y="2833366"/>
            <a:ext cx="6447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471164E3-F316-47EA-BC4B-02652D968C47}"/>
              </a:ext>
            </a:extLst>
          </p:cNvPr>
          <p:cNvSpPr/>
          <p:nvPr/>
        </p:nvSpPr>
        <p:spPr>
          <a:xfrm>
            <a:off x="4567206" y="1746221"/>
            <a:ext cx="2827977" cy="2901984"/>
          </a:xfrm>
          <a:prstGeom prst="roundRect">
            <a:avLst/>
          </a:prstGeom>
          <a:noFill/>
          <a:ln w="57150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¿CUANTOS ACCIDENTES DE TRABAJO LLEVAMOS ENTRE ENERO Y MAYO?</a:t>
            </a:r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01105AB8-A17C-46CA-A440-8852CBE6BDEB}"/>
              </a:ext>
            </a:extLst>
          </p:cNvPr>
          <p:cNvSpPr/>
          <p:nvPr/>
        </p:nvSpPr>
        <p:spPr>
          <a:xfrm>
            <a:off x="7579781" y="2886457"/>
            <a:ext cx="6447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88D759D4-5A27-4816-A4C3-44DFFA9A7874}"/>
              </a:ext>
            </a:extLst>
          </p:cNvPr>
          <p:cNvSpPr/>
          <p:nvPr/>
        </p:nvSpPr>
        <p:spPr>
          <a:xfrm>
            <a:off x="8349320" y="4639888"/>
            <a:ext cx="3493475" cy="1401019"/>
          </a:xfrm>
          <a:prstGeom prst="roundRect">
            <a:avLst/>
          </a:prstGeom>
          <a:noFill/>
          <a:ln w="57150">
            <a:solidFill>
              <a:srgbClr val="0A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70C0"/>
                </a:solidFill>
              </a:rPr>
              <a:t>109 DÍAS SIN ACCIDENTES DE TRABAJO</a:t>
            </a:r>
          </a:p>
          <a:p>
            <a:pPr algn="ctr"/>
            <a:r>
              <a:rPr lang="es-CL" sz="2000" b="1" dirty="0">
                <a:solidFill>
                  <a:srgbClr val="0070C0"/>
                </a:solidFill>
              </a:rPr>
              <a:t>(ÚLTIMO ACCIDENTE</a:t>
            </a:r>
          </a:p>
          <a:p>
            <a:pPr algn="ctr"/>
            <a:r>
              <a:rPr lang="es-CL" sz="2000" b="1" dirty="0">
                <a:solidFill>
                  <a:srgbClr val="0070C0"/>
                </a:solidFill>
              </a:rPr>
              <a:t>26/02/2021)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FBCA78D-7CA9-4D02-956C-0E31D771B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91" y="1746221"/>
            <a:ext cx="3038475" cy="2901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94972B3-6EA3-4B20-B6AF-B5491CC35983}"/>
              </a:ext>
            </a:extLst>
          </p:cNvPr>
          <p:cNvSpPr/>
          <p:nvPr/>
        </p:nvSpPr>
        <p:spPr>
          <a:xfrm rot="5400000">
            <a:off x="9773677" y="3775263"/>
            <a:ext cx="64476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85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5888"/>
            <a:ext cx="1363979" cy="979437"/>
          </a:xfrm>
          <a:prstGeom prst="rect">
            <a:avLst/>
          </a:prstGeom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3B23938-92DA-443A-BFBF-94FCD1F611A7}"/>
              </a:ext>
            </a:extLst>
          </p:cNvPr>
          <p:cNvSpPr/>
          <p:nvPr/>
        </p:nvSpPr>
        <p:spPr>
          <a:xfrm>
            <a:off x="2812521" y="374773"/>
            <a:ext cx="6155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METAS DE SEGURIDAD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0D99853-E428-49F6-B71B-D5E3265CC3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166895"/>
              </p:ext>
            </p:extLst>
          </p:nvPr>
        </p:nvGraphicFramePr>
        <p:xfrm>
          <a:off x="1941050" y="1387899"/>
          <a:ext cx="8794429" cy="488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42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5888"/>
            <a:ext cx="1363979" cy="979437"/>
          </a:xfrm>
          <a:prstGeom prst="rect">
            <a:avLst/>
          </a:prstGeom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3B23938-92DA-443A-BFBF-94FCD1F611A7}"/>
              </a:ext>
            </a:extLst>
          </p:cNvPr>
          <p:cNvSpPr/>
          <p:nvPr/>
        </p:nvSpPr>
        <p:spPr>
          <a:xfrm>
            <a:off x="3469879" y="374773"/>
            <a:ext cx="4840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L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STADÍSTICAS ACCIDENTES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6930AF-51B4-46A6-9481-0AFA1439F632}"/>
              </a:ext>
            </a:extLst>
          </p:cNvPr>
          <p:cNvSpPr txBox="1"/>
          <p:nvPr/>
        </p:nvSpPr>
        <p:spPr>
          <a:xfrm>
            <a:off x="1895060" y="1582340"/>
            <a:ext cx="79904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solidFill>
                  <a:srgbClr val="FF0000"/>
                </a:solidFill>
              </a:rPr>
              <a:t>109</a:t>
            </a:r>
            <a:r>
              <a:rPr lang="es-ES" sz="13800" dirty="0"/>
              <a:t> </a:t>
            </a:r>
            <a:r>
              <a:rPr lang="es-ES" sz="8800" dirty="0"/>
              <a:t>DÍAS SIN ACCIDENTES</a:t>
            </a:r>
            <a:endParaRPr lang="es-CL" sz="13800" dirty="0"/>
          </a:p>
        </p:txBody>
      </p:sp>
      <p:pic>
        <p:nvPicPr>
          <p:cNvPr id="2050" name="Picture 2" descr="CONFETI - PicMix">
            <a:extLst>
              <a:ext uri="{FF2B5EF4-FFF2-40B4-BE49-F238E27FC236}">
                <a16:creationId xmlns:a16="http://schemas.microsoft.com/office/drawing/2014/main" id="{14C53E8A-F640-47F7-B03B-86A6964D79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3" y="-3219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FETI - PicMix">
            <a:extLst>
              <a:ext uri="{FF2B5EF4-FFF2-40B4-BE49-F238E27FC236}">
                <a16:creationId xmlns:a16="http://schemas.microsoft.com/office/drawing/2014/main" id="{826F2AE3-E4E2-4DF6-B3E5-364F162728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190658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FETI - PicMix">
            <a:extLst>
              <a:ext uri="{FF2B5EF4-FFF2-40B4-BE49-F238E27FC236}">
                <a16:creationId xmlns:a16="http://schemas.microsoft.com/office/drawing/2014/main" id="{85B0F9B8-3A35-42BA-B12B-C542AECE20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86" y="2857616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7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5888"/>
            <a:ext cx="1363979" cy="979437"/>
          </a:xfrm>
          <a:prstGeom prst="rect">
            <a:avLst/>
          </a:prstGeom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3B23938-92DA-443A-BFBF-94FCD1F611A7}"/>
              </a:ext>
            </a:extLst>
          </p:cNvPr>
          <p:cNvSpPr/>
          <p:nvPr/>
        </p:nvSpPr>
        <p:spPr>
          <a:xfrm>
            <a:off x="3466268" y="605606"/>
            <a:ext cx="629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CL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INSPECCIONES DE SEGURIDAD – ST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9C0A4E-C6D1-4331-AD12-09D195A1FE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82" t="17831" r="33768" b="12802"/>
          <a:stretch/>
        </p:blipFill>
        <p:spPr>
          <a:xfrm>
            <a:off x="353342" y="1567771"/>
            <a:ext cx="3568347" cy="4424983"/>
          </a:xfrm>
          <a:prstGeom prst="rect">
            <a:avLst/>
          </a:prstGeom>
          <a:ln w="38100">
            <a:solidFill>
              <a:srgbClr val="00B287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CF3DFE-6B17-4030-9BA6-4A3C0B654F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92" t="15955" r="34577" b="10750"/>
          <a:stretch/>
        </p:blipFill>
        <p:spPr>
          <a:xfrm>
            <a:off x="4221923" y="1567770"/>
            <a:ext cx="3568347" cy="4424984"/>
          </a:xfrm>
          <a:prstGeom prst="rect">
            <a:avLst/>
          </a:prstGeom>
          <a:ln w="38100">
            <a:solidFill>
              <a:srgbClr val="0A5157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7167107-4E1E-42FB-A581-D5A42527F3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474" t="25424" r="37231" b="17317"/>
          <a:stretch/>
        </p:blipFill>
        <p:spPr>
          <a:xfrm>
            <a:off x="7990316" y="1567770"/>
            <a:ext cx="3693549" cy="4399588"/>
          </a:xfrm>
          <a:prstGeom prst="rect">
            <a:avLst/>
          </a:prstGeom>
          <a:ln w="38100">
            <a:solidFill>
              <a:srgbClr val="00A6CF"/>
            </a:solidFill>
          </a:ln>
        </p:spPr>
      </p:pic>
    </p:spTree>
    <p:extLst>
      <p:ext uri="{BB962C8B-B14F-4D97-AF65-F5344CB8AC3E}">
        <p14:creationId xmlns:p14="http://schemas.microsoft.com/office/powerpoint/2010/main" val="65147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BFD06B-D6D4-FA47-A3AC-33ED451F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5888"/>
            <a:ext cx="1363979" cy="979437"/>
          </a:xfrm>
          <a:prstGeom prst="rect">
            <a:avLst/>
          </a:prstGeom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1D2736BE-9147-9F41-BDB2-6A8668EA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65392"/>
          <a:stretch/>
        </p:blipFill>
        <p:spPr>
          <a:xfrm rot="5400000">
            <a:off x="8708362" y="3291840"/>
            <a:ext cx="6626225" cy="124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3B23938-92DA-443A-BFBF-94FCD1F611A7}"/>
              </a:ext>
            </a:extLst>
          </p:cNvPr>
          <p:cNvSpPr/>
          <p:nvPr/>
        </p:nvSpPr>
        <p:spPr>
          <a:xfrm>
            <a:off x="3636186" y="605606"/>
            <a:ext cx="5952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CL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INSPECCIONES DE SEGURIDAD – IN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2EEE8C-0CC9-455E-9CF4-958C633F2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122"/>
          <a:stretch/>
        </p:blipFill>
        <p:spPr>
          <a:xfrm>
            <a:off x="315942" y="1863664"/>
            <a:ext cx="3588945" cy="4157307"/>
          </a:xfrm>
          <a:prstGeom prst="rect">
            <a:avLst/>
          </a:prstGeom>
          <a:ln w="38100">
            <a:solidFill>
              <a:srgbClr val="00A6CF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AE193D-B95C-4D80-8F88-5DBF268173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759"/>
          <a:stretch/>
        </p:blipFill>
        <p:spPr>
          <a:xfrm>
            <a:off x="4105519" y="1863665"/>
            <a:ext cx="3745751" cy="4157307"/>
          </a:xfrm>
          <a:prstGeom prst="rect">
            <a:avLst/>
          </a:prstGeom>
          <a:ln w="38100">
            <a:solidFill>
              <a:srgbClr val="00B287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C22CFE6-4292-4B24-9D17-4ED4F7D077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760"/>
          <a:stretch/>
        </p:blipFill>
        <p:spPr>
          <a:xfrm>
            <a:off x="8051903" y="1863665"/>
            <a:ext cx="3745751" cy="4157307"/>
          </a:xfrm>
          <a:prstGeom prst="rect">
            <a:avLst/>
          </a:prstGeom>
          <a:ln w="38100">
            <a:solidFill>
              <a:srgbClr val="0A5157"/>
            </a:solidFill>
          </a:ln>
        </p:spPr>
      </p:pic>
    </p:spTree>
    <p:extLst>
      <p:ext uri="{BB962C8B-B14F-4D97-AF65-F5344CB8AC3E}">
        <p14:creationId xmlns:p14="http://schemas.microsoft.com/office/powerpoint/2010/main" val="2365910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5274</TotalTime>
  <Words>232</Words>
  <Application>Microsoft Office PowerPoint</Application>
  <PresentationFormat>Panorámica</PresentationFormat>
  <Paragraphs>52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Maria Garrido</cp:lastModifiedBy>
  <cp:revision>147</cp:revision>
  <dcterms:created xsi:type="dcterms:W3CDTF">2020-02-19T21:50:42Z</dcterms:created>
  <dcterms:modified xsi:type="dcterms:W3CDTF">2021-06-14T19:52:23Z</dcterms:modified>
</cp:coreProperties>
</file>